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22"/>
  </p:notesMasterIdLst>
  <p:sldIdLst>
    <p:sldId id="256" r:id="rId2"/>
    <p:sldId id="257" r:id="rId3"/>
    <p:sldId id="259" r:id="rId4"/>
    <p:sldId id="341" r:id="rId5"/>
    <p:sldId id="360" r:id="rId6"/>
    <p:sldId id="342" r:id="rId7"/>
    <p:sldId id="344" r:id="rId8"/>
    <p:sldId id="374" r:id="rId9"/>
    <p:sldId id="361" r:id="rId10"/>
    <p:sldId id="364" r:id="rId11"/>
    <p:sldId id="362" r:id="rId12"/>
    <p:sldId id="375" r:id="rId13"/>
    <p:sldId id="378" r:id="rId14"/>
    <p:sldId id="365" r:id="rId15"/>
    <p:sldId id="363" r:id="rId16"/>
    <p:sldId id="379" r:id="rId17"/>
    <p:sldId id="380" r:id="rId18"/>
    <p:sldId id="381" r:id="rId19"/>
    <p:sldId id="377" r:id="rId20"/>
    <p:sldId id="290" r:id="rId2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4660"/>
  </p:normalViewPr>
  <p:slideViewPr>
    <p:cSldViewPr snapToGrid="0">
      <p:cViewPr varScale="1">
        <p:scale>
          <a:sx n="140" d="100"/>
          <a:sy n="140" d="100"/>
        </p:scale>
        <p:origin x="144" y="3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6D6A6A-BAB6-484B-9304-24E0759B6528}" type="datetimeFigureOut">
              <a:rPr lang="fr-FR" smtClean="0"/>
              <a:t>13/12/2025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B48BEC-C11A-421A-826C-B61DC27950CC}" type="slidenum">
              <a:rPr lang="fr-FR" smtClean="0"/>
              <a:t>‹N°›</a:t>
            </a:fld>
            <a:endParaRPr lang="fr-FR"/>
          </a:p>
        </p:txBody>
      </p:sp>
    </p:spTree>
    <p:extLst>
      <p:ext uri="{BB962C8B-B14F-4D97-AF65-F5344CB8AC3E}">
        <p14:creationId xmlns:p14="http://schemas.microsoft.com/office/powerpoint/2010/main" val="1926383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12/13/2025</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02186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12/13/2025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66734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12/13/2025</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23827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12/13/2025</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934676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12/13/2025</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125165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12/13/2025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4139476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12/13/2025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428641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12/13/2025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508425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12/13/2025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603238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12/13/2025</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‹N°›</a:t>
            </a:fld>
            <a:endParaRPr lang="en-US" dirty="0"/>
          </a:p>
        </p:txBody>
      </p:sp>
    </p:spTree>
    <p:extLst>
      <p:ext uri="{BB962C8B-B14F-4D97-AF65-F5344CB8AC3E}">
        <p14:creationId xmlns:p14="http://schemas.microsoft.com/office/powerpoint/2010/main" val="428484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12/13/2025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385193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12/13/2025</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‹N°›</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Tree>
    <p:extLst>
      <p:ext uri="{BB962C8B-B14F-4D97-AF65-F5344CB8AC3E}">
        <p14:creationId xmlns:p14="http://schemas.microsoft.com/office/powerpoint/2010/main" val="325311391"/>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05" r:id="rId6"/>
    <p:sldLayoutId id="2147483701" r:id="rId7"/>
    <p:sldLayoutId id="2147483702" r:id="rId8"/>
    <p:sldLayoutId id="2147483703" r:id="rId9"/>
    <p:sldLayoutId id="2147483704" r:id="rId10"/>
    <p:sldLayoutId id="2147483706" r:id="rId11"/>
  </p:sldLayoutIdLst>
  <p:hf sldNum="0" hdr="0" ftr="0" dt="0"/>
  <p:txStyles>
    <p:title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5A71294-C247-450A-BB34-6E68648C95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useBgFill="1">
        <p:nvSpPr>
          <p:cNvPr id="15" name="Rectangle 14">
            <a:extLst>
              <a:ext uri="{FF2B5EF4-FFF2-40B4-BE49-F238E27FC236}">
                <a16:creationId xmlns:a16="http://schemas.microsoft.com/office/drawing/2014/main" id="{D36A0BA4-6A63-41D3-B0FA-43799ABC4A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re 1">
            <a:extLst>
              <a:ext uri="{FF2B5EF4-FFF2-40B4-BE49-F238E27FC236}">
                <a16:creationId xmlns:a16="http://schemas.microsoft.com/office/drawing/2014/main" id="{3F3F5074-547C-222B-2E38-188661949A00}"/>
              </a:ext>
            </a:extLst>
          </p:cNvPr>
          <p:cNvSpPr>
            <a:spLocks noGrp="1"/>
          </p:cNvSpPr>
          <p:nvPr>
            <p:ph type="ctrTitle"/>
          </p:nvPr>
        </p:nvSpPr>
        <p:spPr>
          <a:xfrm>
            <a:off x="581192" y="1009398"/>
            <a:ext cx="6823988" cy="3453419"/>
          </a:xfrm>
        </p:spPr>
        <p:txBody>
          <a:bodyPr anchor="b">
            <a:normAutofit/>
          </a:bodyPr>
          <a:lstStyle/>
          <a:p>
            <a:r>
              <a:rPr lang="fr-FR" sz="6000" dirty="0">
                <a:solidFill>
                  <a:schemeClr val="tx1"/>
                </a:solidFill>
              </a:rPr>
              <a:t>Projet 7</a:t>
            </a:r>
          </a:p>
        </p:txBody>
      </p:sp>
      <p:sp>
        <p:nvSpPr>
          <p:cNvPr id="3" name="Sous-titre 2">
            <a:extLst>
              <a:ext uri="{FF2B5EF4-FFF2-40B4-BE49-F238E27FC236}">
                <a16:creationId xmlns:a16="http://schemas.microsoft.com/office/drawing/2014/main" id="{65D0C596-D280-F733-67E6-3523A62CEA20}"/>
              </a:ext>
            </a:extLst>
          </p:cNvPr>
          <p:cNvSpPr>
            <a:spLocks noGrp="1"/>
          </p:cNvSpPr>
          <p:nvPr>
            <p:ph type="subTitle" idx="1"/>
          </p:nvPr>
        </p:nvSpPr>
        <p:spPr>
          <a:xfrm>
            <a:off x="581191" y="4572000"/>
            <a:ext cx="6823988" cy="1023580"/>
          </a:xfrm>
        </p:spPr>
        <p:txBody>
          <a:bodyPr anchor="t">
            <a:noAutofit/>
          </a:bodyPr>
          <a:lstStyle/>
          <a:p>
            <a:r>
              <a:rPr lang="fr-FR" sz="2000" b="1" u="sng" dirty="0"/>
              <a:t>Réalisez une analyse de sentiments grâce au Deep Learning</a:t>
            </a:r>
          </a:p>
          <a:p>
            <a:br>
              <a:rPr lang="fr-FR" sz="2000" u="sng" dirty="0"/>
            </a:br>
            <a:br>
              <a:rPr lang="fr-FR" sz="2000" u="sng" dirty="0"/>
            </a:br>
            <a:endParaRPr lang="fr-FR" sz="2000" b="1" u="sng" dirty="0">
              <a:solidFill>
                <a:schemeClr val="accent3">
                  <a:alpha val="60000"/>
                </a:schemeClr>
              </a:solidFill>
            </a:endParaRPr>
          </a:p>
        </p:txBody>
      </p:sp>
      <p:sp>
        <p:nvSpPr>
          <p:cNvPr id="13" name="Rectangle 12">
            <a:extLst>
              <a:ext uri="{FF2B5EF4-FFF2-40B4-BE49-F238E27FC236}">
                <a16:creationId xmlns:a16="http://schemas.microsoft.com/office/drawing/2014/main" id="{673313D8-D259-4D89-9CE5-14884FB40D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19" y="457200"/>
            <a:ext cx="6766560" cy="91439"/>
          </a:xfrm>
          <a:prstGeom prst="rect">
            <a:avLst/>
          </a:prstGeom>
          <a:solidFill>
            <a:schemeClr val="tx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pic>
        <p:nvPicPr>
          <p:cNvPr id="16" name="Picture 3" descr="Une image contenant rideau, capture d’écran, art, léger&#10;&#10;Description générée automatiquement">
            <a:extLst>
              <a:ext uri="{FF2B5EF4-FFF2-40B4-BE49-F238E27FC236}">
                <a16:creationId xmlns:a16="http://schemas.microsoft.com/office/drawing/2014/main" id="{8F18CC34-00BA-E610-7984-B7617A9CA2F4}"/>
              </a:ext>
            </a:extLst>
          </p:cNvPr>
          <p:cNvPicPr>
            <a:picLocks noChangeAspect="1"/>
          </p:cNvPicPr>
          <p:nvPr/>
        </p:nvPicPr>
        <p:blipFill>
          <a:blip r:embed="rId2"/>
          <a:srcRect l="34579" r="23919" b="1"/>
          <a:stretch/>
        </p:blipFill>
        <p:spPr>
          <a:xfrm>
            <a:off x="8140428" y="10"/>
            <a:ext cx="4051572" cy="6857990"/>
          </a:xfrm>
          <a:prstGeom prst="rect">
            <a:avLst/>
          </a:prstGeom>
        </p:spPr>
      </p:pic>
      <p:sp>
        <p:nvSpPr>
          <p:cNvPr id="4" name="Sous-titre 2">
            <a:extLst>
              <a:ext uri="{FF2B5EF4-FFF2-40B4-BE49-F238E27FC236}">
                <a16:creationId xmlns:a16="http://schemas.microsoft.com/office/drawing/2014/main" id="{CB7D965F-13ED-F28F-C5CD-CB1A3109E7F5}"/>
              </a:ext>
            </a:extLst>
          </p:cNvPr>
          <p:cNvSpPr txBox="1">
            <a:spLocks/>
          </p:cNvSpPr>
          <p:nvPr/>
        </p:nvSpPr>
        <p:spPr>
          <a:xfrm>
            <a:off x="581191" y="657822"/>
            <a:ext cx="6823988" cy="1023580"/>
          </a:xfrm>
          <a:prstGeom prst="rect">
            <a:avLst/>
          </a:prstGeom>
        </p:spPr>
        <p:txBody>
          <a:bodyPr vert="horz" lIns="91440" tIns="45720" rIns="91440" bIns="45720" rtlCol="0" anchor="t">
            <a:noAutofit/>
          </a:bodyPr>
          <a:lstStyle>
            <a:lvl1pPr marL="0" indent="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None/>
              <a:defRPr sz="1600" kern="1200" cap="all">
                <a:solidFill>
                  <a:schemeClr val="accent1"/>
                </a:solidFill>
                <a:latin typeface="+mn-lt"/>
                <a:ea typeface="+mn-ea"/>
                <a:cs typeface="+mn-cs"/>
              </a:defRPr>
            </a:lvl1pPr>
            <a:lvl2pPr marL="457200" indent="0" algn="ctr"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None/>
              <a:defRPr sz="1700" kern="1200">
                <a:solidFill>
                  <a:schemeClr val="tx1">
                    <a:tint val="75000"/>
                  </a:schemeClr>
                </a:solidFill>
                <a:latin typeface="+mn-lt"/>
                <a:ea typeface="+mn-ea"/>
                <a:cs typeface="+mn-cs"/>
              </a:defRPr>
            </a:lvl2pPr>
            <a:lvl3pPr marL="914400" indent="0" algn="ctr"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None/>
              <a:defRPr sz="1500" kern="1200">
                <a:solidFill>
                  <a:schemeClr val="tx1">
                    <a:tint val="75000"/>
                  </a:schemeClr>
                </a:solidFill>
                <a:latin typeface="+mn-lt"/>
                <a:ea typeface="+mn-ea"/>
                <a:cs typeface="+mn-cs"/>
              </a:defRPr>
            </a:lvl3pPr>
            <a:lvl4pPr marL="1371600" indent="0" algn="ctr"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None/>
              <a:defRPr sz="1300" kern="1200">
                <a:solidFill>
                  <a:schemeClr val="tx1">
                    <a:tint val="75000"/>
                  </a:schemeClr>
                </a:solidFill>
                <a:latin typeface="+mn-lt"/>
                <a:ea typeface="+mn-ea"/>
                <a:cs typeface="+mn-cs"/>
              </a:defRPr>
            </a:lvl4pPr>
            <a:lvl5pPr marL="1828800" indent="0" algn="ctr"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None/>
              <a:defRPr sz="13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pPr>
              <a:lnSpc>
                <a:spcPct val="100000"/>
              </a:lnSpc>
            </a:pPr>
            <a:r>
              <a:rPr lang="fr-FR" sz="1100" b="1" dirty="0">
                <a:solidFill>
                  <a:schemeClr val="accent3">
                    <a:alpha val="60000"/>
                  </a:schemeClr>
                </a:solidFill>
                <a:latin typeface="Inter"/>
              </a:rPr>
              <a:t>Victor. A</a:t>
            </a:r>
          </a:p>
          <a:p>
            <a:pPr>
              <a:lnSpc>
                <a:spcPct val="100000"/>
              </a:lnSpc>
            </a:pPr>
            <a:r>
              <a:rPr lang="fr-FR" sz="1100" b="1" dirty="0">
                <a:solidFill>
                  <a:schemeClr val="accent3">
                    <a:alpha val="60000"/>
                  </a:schemeClr>
                </a:solidFill>
                <a:latin typeface="Inter"/>
              </a:rPr>
              <a:t>open Classroom</a:t>
            </a:r>
          </a:p>
          <a:p>
            <a:pPr>
              <a:lnSpc>
                <a:spcPct val="100000"/>
              </a:lnSpc>
            </a:pPr>
            <a:br>
              <a:rPr lang="fr-FR" sz="1100" b="1" dirty="0">
                <a:solidFill>
                  <a:schemeClr val="accent3">
                    <a:alpha val="60000"/>
                  </a:schemeClr>
                </a:solidFill>
                <a:latin typeface="Inter"/>
              </a:rPr>
            </a:br>
            <a:endParaRPr lang="fr-FR" sz="1100" b="1" dirty="0">
              <a:solidFill>
                <a:schemeClr val="accent3">
                  <a:alpha val="60000"/>
                </a:schemeClr>
              </a:solidFill>
            </a:endParaRPr>
          </a:p>
        </p:txBody>
      </p:sp>
    </p:spTree>
    <p:extLst>
      <p:ext uri="{BB962C8B-B14F-4D97-AF65-F5344CB8AC3E}">
        <p14:creationId xmlns:p14="http://schemas.microsoft.com/office/powerpoint/2010/main" val="249769337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00DF5FE4-265C-C364-38D3-29B2F5F4B8E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848E85A-8F05-E110-AE29-F0E75130B828}"/>
              </a:ext>
            </a:extLst>
          </p:cNvPr>
          <p:cNvSpPr>
            <a:spLocks noGrp="1"/>
          </p:cNvSpPr>
          <p:nvPr>
            <p:ph type="title"/>
          </p:nvPr>
        </p:nvSpPr>
        <p:spPr>
          <a:xfrm>
            <a:off x="4233024" y="-178656"/>
            <a:ext cx="4188618" cy="778698"/>
          </a:xfrm>
        </p:spPr>
        <p:txBody>
          <a:bodyPr anchor="ctr">
            <a:normAutofit/>
          </a:bodyPr>
          <a:lstStyle/>
          <a:p>
            <a:r>
              <a:rPr lang="fr-FR" sz="4000" dirty="0">
                <a:solidFill>
                  <a:srgbClr val="FFFF00"/>
                </a:solidFill>
              </a:rPr>
              <a:t>Modèles de test</a:t>
            </a:r>
          </a:p>
        </p:txBody>
      </p:sp>
      <p:sp>
        <p:nvSpPr>
          <p:cNvPr id="8" name="ZoneTexte 7">
            <a:extLst>
              <a:ext uri="{FF2B5EF4-FFF2-40B4-BE49-F238E27FC236}">
                <a16:creationId xmlns:a16="http://schemas.microsoft.com/office/drawing/2014/main" id="{A04E93F0-0F03-7684-2545-6C59B16CBEBA}"/>
              </a:ext>
            </a:extLst>
          </p:cNvPr>
          <p:cNvSpPr txBox="1"/>
          <p:nvPr/>
        </p:nvSpPr>
        <p:spPr>
          <a:xfrm>
            <a:off x="2218099" y="4900681"/>
            <a:ext cx="7755800" cy="1569660"/>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1600" dirty="0"/>
              <a:t>Les résultats correspondent à une phase exploratoire avec des entraînements courts, visant à comparer le comportement des architectures. Le modèle </a:t>
            </a:r>
            <a:r>
              <a:rPr lang="fr-FR" sz="1600" b="1" dirty="0" err="1"/>
              <a:t>UNet</a:t>
            </a:r>
            <a:r>
              <a:rPr lang="fr-FR" sz="1600" b="1" dirty="0"/>
              <a:t> + VGG16</a:t>
            </a:r>
            <a:r>
              <a:rPr lang="fr-FR" sz="1600" dirty="0"/>
              <a:t> se distingue par de meilleures performances globales, suggérant un fort potentiel pour la suite des expérimentations. Néanmoins, </a:t>
            </a:r>
            <a:r>
              <a:rPr lang="fr-FR" sz="1600" b="1" dirty="0" err="1"/>
              <a:t>UNet</a:t>
            </a:r>
            <a:r>
              <a:rPr lang="fr-FR" sz="1600" b="1" dirty="0"/>
              <a:t> Mini</a:t>
            </a:r>
            <a:r>
              <a:rPr lang="fr-FR" sz="1600" dirty="0"/>
              <a:t> reste un candidat intéressant pour des contraintes de rapidité et de simplicité. Ces premiers résultats servent principalement à orienter les choix avant un entraînement plus approfondi.</a:t>
            </a:r>
          </a:p>
        </p:txBody>
      </p:sp>
      <p:pic>
        <p:nvPicPr>
          <p:cNvPr id="4" name="Image 3" descr="Une image contenant texte, capture d’écran, Police&#10;&#10;Le contenu généré par l’IA peut être incorrect.">
            <a:extLst>
              <a:ext uri="{FF2B5EF4-FFF2-40B4-BE49-F238E27FC236}">
                <a16:creationId xmlns:a16="http://schemas.microsoft.com/office/drawing/2014/main" id="{088923F5-7A1D-EA90-6215-106E019CA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113" y="1047374"/>
            <a:ext cx="11593773" cy="3538273"/>
          </a:xfrm>
          <a:prstGeom prst="rect">
            <a:avLst/>
          </a:prstGeom>
        </p:spPr>
      </p:pic>
    </p:spTree>
    <p:extLst>
      <p:ext uri="{BB962C8B-B14F-4D97-AF65-F5344CB8AC3E}">
        <p14:creationId xmlns:p14="http://schemas.microsoft.com/office/powerpoint/2010/main" val="2884292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955E0EC2-3AD5-1566-58BA-4C45F486D1A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FBFED1F4-FFA8-6C58-F781-1DFDAE5BD449}"/>
              </a:ext>
            </a:extLst>
          </p:cNvPr>
          <p:cNvSpPr>
            <a:spLocks noGrp="1"/>
          </p:cNvSpPr>
          <p:nvPr>
            <p:ph type="title"/>
          </p:nvPr>
        </p:nvSpPr>
        <p:spPr>
          <a:xfrm>
            <a:off x="3608838" y="-192304"/>
            <a:ext cx="4974324" cy="778698"/>
          </a:xfrm>
        </p:spPr>
        <p:txBody>
          <a:bodyPr anchor="ctr">
            <a:normAutofit fontScale="90000"/>
          </a:bodyPr>
          <a:lstStyle/>
          <a:p>
            <a:r>
              <a:rPr lang="fr-FR" sz="4000" dirty="0">
                <a:solidFill>
                  <a:srgbClr val="FFFF00"/>
                </a:solidFill>
              </a:rPr>
              <a:t>Conception </a:t>
            </a:r>
            <a:r>
              <a:rPr lang="fr-FR" sz="4000" dirty="0" err="1">
                <a:solidFill>
                  <a:srgbClr val="FFFF00"/>
                </a:solidFill>
              </a:rPr>
              <a:t>streamlit</a:t>
            </a:r>
            <a:endParaRPr lang="fr-FR" sz="4000" dirty="0">
              <a:solidFill>
                <a:srgbClr val="FFFF00"/>
              </a:solidFill>
            </a:endParaRPr>
          </a:p>
        </p:txBody>
      </p:sp>
      <p:sp>
        <p:nvSpPr>
          <p:cNvPr id="6" name="ZoneTexte 5">
            <a:extLst>
              <a:ext uri="{FF2B5EF4-FFF2-40B4-BE49-F238E27FC236}">
                <a16:creationId xmlns:a16="http://schemas.microsoft.com/office/drawing/2014/main" id="{9EC954A5-4D3B-C950-0E3D-86703CF9E902}"/>
              </a:ext>
            </a:extLst>
          </p:cNvPr>
          <p:cNvSpPr txBox="1"/>
          <p:nvPr/>
        </p:nvSpPr>
        <p:spPr>
          <a:xfrm>
            <a:off x="150669" y="5261449"/>
            <a:ext cx="5704031" cy="954107"/>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1400" dirty="0"/>
              <a:t>L’application </a:t>
            </a:r>
            <a:r>
              <a:rPr lang="fr-FR" sz="1400" dirty="0" err="1"/>
              <a:t>Streamlit</a:t>
            </a:r>
            <a:r>
              <a:rPr lang="fr-FR" sz="1400" dirty="0"/>
              <a:t> sert d’interface de démonstration pour tester le modèle de segmentation et comparer visuellement les résultats. Un générateur léger spécifique a été implémenté côté </a:t>
            </a:r>
            <a:r>
              <a:rPr lang="fr-FR" sz="1400" dirty="0" err="1"/>
              <a:t>Streamlit</a:t>
            </a:r>
            <a:r>
              <a:rPr lang="fr-FR" sz="1400" dirty="0"/>
              <a:t> en raison des contraintes de taille de slug imposées par </a:t>
            </a:r>
            <a:r>
              <a:rPr lang="fr-FR" sz="1400" dirty="0" err="1"/>
              <a:t>Heroku</a:t>
            </a:r>
            <a:r>
              <a:rPr lang="fr-FR" sz="1400" dirty="0"/>
              <a:t>.</a:t>
            </a:r>
          </a:p>
        </p:txBody>
      </p:sp>
      <p:pic>
        <p:nvPicPr>
          <p:cNvPr id="4" name="Image 3" descr="Une image contenant texte, capture d’écran, Police&#10;&#10;Le contenu généré par l’IA peut être incorrect.">
            <a:extLst>
              <a:ext uri="{FF2B5EF4-FFF2-40B4-BE49-F238E27FC236}">
                <a16:creationId xmlns:a16="http://schemas.microsoft.com/office/drawing/2014/main" id="{4942ABC3-A4FD-2C4B-4FD1-ED0320AA2F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23" y="1036868"/>
            <a:ext cx="5946829" cy="3978684"/>
          </a:xfrm>
          <a:prstGeom prst="rect">
            <a:avLst/>
          </a:prstGeom>
        </p:spPr>
      </p:pic>
      <p:pic>
        <p:nvPicPr>
          <p:cNvPr id="7" name="Image 6" descr="Une image contenant texte, capture d’écran, Police&#10;&#10;Le contenu généré par l’IA peut être incorrect.">
            <a:extLst>
              <a:ext uri="{FF2B5EF4-FFF2-40B4-BE49-F238E27FC236}">
                <a16:creationId xmlns:a16="http://schemas.microsoft.com/office/drawing/2014/main" id="{C3A544AA-45FA-65B8-EE3B-D081B6F05C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036868"/>
            <a:ext cx="6109322" cy="3978684"/>
          </a:xfrm>
          <a:prstGeom prst="rect">
            <a:avLst/>
          </a:prstGeom>
        </p:spPr>
      </p:pic>
      <p:sp>
        <p:nvSpPr>
          <p:cNvPr id="12" name="ZoneTexte 11">
            <a:extLst>
              <a:ext uri="{FF2B5EF4-FFF2-40B4-BE49-F238E27FC236}">
                <a16:creationId xmlns:a16="http://schemas.microsoft.com/office/drawing/2014/main" id="{1A2AF01D-8EBA-BE28-5390-487B781651BF}"/>
              </a:ext>
            </a:extLst>
          </p:cNvPr>
          <p:cNvSpPr txBox="1"/>
          <p:nvPr/>
        </p:nvSpPr>
        <p:spPr>
          <a:xfrm>
            <a:off x="6253019" y="5261449"/>
            <a:ext cx="5704031" cy="954107"/>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1400" dirty="0"/>
              <a:t>Les fonctions utilitaires assurent une communication fiable entre l’interface et l’API de segmentation. Elles garantissent la validation des données, la robustesse des échanges et la cohérence entre images, masques et visualisation.</a:t>
            </a:r>
          </a:p>
        </p:txBody>
      </p:sp>
    </p:spTree>
    <p:extLst>
      <p:ext uri="{BB962C8B-B14F-4D97-AF65-F5344CB8AC3E}">
        <p14:creationId xmlns:p14="http://schemas.microsoft.com/office/powerpoint/2010/main" val="3571388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BF7168C2-0582-9FDF-2185-53C838AC74A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F79F87C9-6B80-D153-4760-FD42C7708F2B}"/>
              </a:ext>
            </a:extLst>
          </p:cNvPr>
          <p:cNvSpPr>
            <a:spLocks noGrp="1"/>
          </p:cNvSpPr>
          <p:nvPr>
            <p:ph type="title"/>
          </p:nvPr>
        </p:nvSpPr>
        <p:spPr>
          <a:xfrm>
            <a:off x="4331910" y="-136255"/>
            <a:ext cx="3528178" cy="778698"/>
          </a:xfrm>
        </p:spPr>
        <p:txBody>
          <a:bodyPr anchor="ctr">
            <a:normAutofit/>
          </a:bodyPr>
          <a:lstStyle/>
          <a:p>
            <a:r>
              <a:rPr lang="fr-FR" sz="4000" dirty="0" err="1">
                <a:solidFill>
                  <a:srgbClr val="FFFF00"/>
                </a:solidFill>
              </a:rPr>
              <a:t>Modeles</a:t>
            </a:r>
            <a:r>
              <a:rPr lang="fr-FR" sz="4000" dirty="0">
                <a:solidFill>
                  <a:srgbClr val="FFFF00"/>
                </a:solidFill>
              </a:rPr>
              <a:t> final</a:t>
            </a:r>
          </a:p>
        </p:txBody>
      </p:sp>
      <p:sp>
        <p:nvSpPr>
          <p:cNvPr id="6" name="ZoneTexte 5">
            <a:extLst>
              <a:ext uri="{FF2B5EF4-FFF2-40B4-BE49-F238E27FC236}">
                <a16:creationId xmlns:a16="http://schemas.microsoft.com/office/drawing/2014/main" id="{29C576A4-B7D6-0AAB-AE19-899C985417C6}"/>
              </a:ext>
            </a:extLst>
          </p:cNvPr>
          <p:cNvSpPr txBox="1"/>
          <p:nvPr/>
        </p:nvSpPr>
        <p:spPr>
          <a:xfrm>
            <a:off x="258794" y="4879929"/>
            <a:ext cx="5494087" cy="954107"/>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1400" dirty="0"/>
              <a:t>Les entraînements ont été volontairement différenciés afin d’explorer rapidement le potentiel de chaque architecture. Les modèles </a:t>
            </a:r>
            <a:r>
              <a:rPr lang="fr-FR" sz="1400" b="1" dirty="0" err="1"/>
              <a:t>UNet</a:t>
            </a:r>
            <a:r>
              <a:rPr lang="fr-FR" sz="1400" b="1" dirty="0"/>
              <a:t> Mini</a:t>
            </a:r>
            <a:r>
              <a:rPr lang="fr-FR" sz="1400" dirty="0"/>
              <a:t>, </a:t>
            </a:r>
            <a:r>
              <a:rPr lang="fr-FR" sz="1400" b="1" dirty="0"/>
              <a:t>MobileNetV2</a:t>
            </a:r>
            <a:r>
              <a:rPr lang="fr-FR" sz="1400" dirty="0"/>
              <a:t> et </a:t>
            </a:r>
            <a:r>
              <a:rPr lang="fr-FR" sz="1400" b="1" dirty="0"/>
              <a:t>ResNet50</a:t>
            </a:r>
            <a:r>
              <a:rPr lang="fr-FR" sz="1400" dirty="0"/>
              <a:t> ont bénéficié d’un nombre limité d’</a:t>
            </a:r>
            <a:r>
              <a:rPr lang="fr-FR" sz="1400" dirty="0" err="1"/>
              <a:t>epochs</a:t>
            </a:r>
            <a:r>
              <a:rPr lang="fr-FR" sz="1400" dirty="0"/>
              <a:t> pour évaluer leur capacité d’apprentissage à coût réduit.</a:t>
            </a:r>
          </a:p>
        </p:txBody>
      </p:sp>
      <p:sp>
        <p:nvSpPr>
          <p:cNvPr id="9" name="ZoneTexte 8">
            <a:extLst>
              <a:ext uri="{FF2B5EF4-FFF2-40B4-BE49-F238E27FC236}">
                <a16:creationId xmlns:a16="http://schemas.microsoft.com/office/drawing/2014/main" id="{C77E3F66-A2A5-E470-DCF7-BCF899188A34}"/>
              </a:ext>
            </a:extLst>
          </p:cNvPr>
          <p:cNvSpPr txBox="1"/>
          <p:nvPr/>
        </p:nvSpPr>
        <p:spPr>
          <a:xfrm>
            <a:off x="6382145" y="4879928"/>
            <a:ext cx="4849450" cy="954107"/>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1400" dirty="0"/>
              <a:t>Le modèle </a:t>
            </a:r>
            <a:r>
              <a:rPr lang="fr-FR" sz="1400" b="1" dirty="0" err="1"/>
              <a:t>UNet</a:t>
            </a:r>
            <a:r>
              <a:rPr lang="fr-FR" sz="1400" b="1" dirty="0"/>
              <a:t> + VGG16</a:t>
            </a:r>
            <a:r>
              <a:rPr lang="fr-FR" sz="1400" dirty="0"/>
              <a:t>, identifié comme prometteur lors des tests préliminaires, a fait l’objet d’un entraînement plus poussé avec des mécanismes de régulation afin d’observer son comportement en conditions plus réalistes.</a:t>
            </a:r>
          </a:p>
        </p:txBody>
      </p:sp>
      <p:pic>
        <p:nvPicPr>
          <p:cNvPr id="5" name="Image 4" descr="Une image contenant capture d’écran, texte&#10;&#10;Le contenu généré par l’IA peut être incorrect.">
            <a:extLst>
              <a:ext uri="{FF2B5EF4-FFF2-40B4-BE49-F238E27FC236}">
                <a16:creationId xmlns:a16="http://schemas.microsoft.com/office/drawing/2014/main" id="{184EE8DA-DFAB-6C01-84A3-030DCF6907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794" y="875974"/>
            <a:ext cx="11169651" cy="3705294"/>
          </a:xfrm>
          <a:prstGeom prst="rect">
            <a:avLst/>
          </a:prstGeom>
        </p:spPr>
      </p:pic>
    </p:spTree>
    <p:extLst>
      <p:ext uri="{BB962C8B-B14F-4D97-AF65-F5344CB8AC3E}">
        <p14:creationId xmlns:p14="http://schemas.microsoft.com/office/powerpoint/2010/main" val="3105624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871206DF-1816-E841-61B0-17BD173255C9}"/>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41A7920-749B-FF23-5081-895E7A3EBF08}"/>
              </a:ext>
            </a:extLst>
          </p:cNvPr>
          <p:cNvSpPr>
            <a:spLocks noGrp="1"/>
          </p:cNvSpPr>
          <p:nvPr>
            <p:ph type="title"/>
          </p:nvPr>
        </p:nvSpPr>
        <p:spPr>
          <a:xfrm>
            <a:off x="4331910" y="-136255"/>
            <a:ext cx="3528178" cy="778698"/>
          </a:xfrm>
        </p:spPr>
        <p:txBody>
          <a:bodyPr anchor="ctr">
            <a:normAutofit/>
          </a:bodyPr>
          <a:lstStyle/>
          <a:p>
            <a:r>
              <a:rPr lang="fr-FR" sz="4000" dirty="0" err="1">
                <a:solidFill>
                  <a:srgbClr val="FFFF00"/>
                </a:solidFill>
              </a:rPr>
              <a:t>Modeles</a:t>
            </a:r>
            <a:r>
              <a:rPr lang="fr-FR" sz="4000" dirty="0">
                <a:solidFill>
                  <a:srgbClr val="FFFF00"/>
                </a:solidFill>
              </a:rPr>
              <a:t> final</a:t>
            </a:r>
          </a:p>
        </p:txBody>
      </p:sp>
      <p:pic>
        <p:nvPicPr>
          <p:cNvPr id="4" name="Image 3" descr="Une image contenant texte, capture d’écran, menu, Police&#10;&#10;Le contenu généré par l’IA peut être incorrect.">
            <a:extLst>
              <a:ext uri="{FF2B5EF4-FFF2-40B4-BE49-F238E27FC236}">
                <a16:creationId xmlns:a16="http://schemas.microsoft.com/office/drawing/2014/main" id="{044B873B-2129-4B84-29DD-CD4449DF05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8236" y="704788"/>
            <a:ext cx="8077200" cy="5967751"/>
          </a:xfrm>
          <a:prstGeom prst="rect">
            <a:avLst/>
          </a:prstGeom>
        </p:spPr>
      </p:pic>
    </p:spTree>
    <p:extLst>
      <p:ext uri="{BB962C8B-B14F-4D97-AF65-F5344CB8AC3E}">
        <p14:creationId xmlns:p14="http://schemas.microsoft.com/office/powerpoint/2010/main" val="1465532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8F327552-424A-EBB6-B952-678BCA2C489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40D1E8A-B6BD-5FAC-D291-A46265C22320}"/>
              </a:ext>
            </a:extLst>
          </p:cNvPr>
          <p:cNvSpPr>
            <a:spLocks noGrp="1"/>
          </p:cNvSpPr>
          <p:nvPr>
            <p:ph type="title"/>
          </p:nvPr>
        </p:nvSpPr>
        <p:spPr>
          <a:xfrm>
            <a:off x="3422038" y="-205952"/>
            <a:ext cx="5347920" cy="778698"/>
          </a:xfrm>
        </p:spPr>
        <p:txBody>
          <a:bodyPr anchor="ctr">
            <a:normAutofit/>
          </a:bodyPr>
          <a:lstStyle/>
          <a:p>
            <a:r>
              <a:rPr lang="fr-FR" sz="4000" dirty="0">
                <a:solidFill>
                  <a:schemeClr val="accent3"/>
                </a:solidFill>
              </a:rPr>
              <a:t>INTEGRATION HEROKU</a:t>
            </a:r>
          </a:p>
        </p:txBody>
      </p:sp>
      <p:sp>
        <p:nvSpPr>
          <p:cNvPr id="10" name="ZoneTexte 9">
            <a:extLst>
              <a:ext uri="{FF2B5EF4-FFF2-40B4-BE49-F238E27FC236}">
                <a16:creationId xmlns:a16="http://schemas.microsoft.com/office/drawing/2014/main" id="{1D4C085E-AE0B-6468-1A15-F6DC6CDA7AAF}"/>
              </a:ext>
            </a:extLst>
          </p:cNvPr>
          <p:cNvSpPr txBox="1"/>
          <p:nvPr/>
        </p:nvSpPr>
        <p:spPr>
          <a:xfrm>
            <a:off x="2970672" y="5930871"/>
            <a:ext cx="6250649" cy="738664"/>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1400" dirty="0"/>
              <a:t>Déployée sur </a:t>
            </a:r>
            <a:r>
              <a:rPr lang="fr-FR" sz="1400" dirty="0" err="1"/>
              <a:t>Heroku</a:t>
            </a:r>
            <a:r>
              <a:rPr lang="fr-FR" sz="1400" dirty="0"/>
              <a:t> via le pipeline CI/CD, l’application met l’accent sur la stabilité de l’exécution, la démonstration fonctionnelle du modèle et la cohérence de la chaîne de déploiement.</a:t>
            </a:r>
          </a:p>
        </p:txBody>
      </p:sp>
      <p:pic>
        <p:nvPicPr>
          <p:cNvPr id="4" name="Image 3" descr="Une image contenant texte, capture d’écran, Police&#10;&#10;Le contenu généré par l’IA peut être incorrect.">
            <a:extLst>
              <a:ext uri="{FF2B5EF4-FFF2-40B4-BE49-F238E27FC236}">
                <a16:creationId xmlns:a16="http://schemas.microsoft.com/office/drawing/2014/main" id="{95106D95-7FCB-B701-D64B-94E31B763B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683" y="681967"/>
            <a:ext cx="8854628" cy="5124733"/>
          </a:xfrm>
          <a:prstGeom prst="rect">
            <a:avLst/>
          </a:prstGeom>
        </p:spPr>
      </p:pic>
    </p:spTree>
    <p:extLst>
      <p:ext uri="{BB962C8B-B14F-4D97-AF65-F5344CB8AC3E}">
        <p14:creationId xmlns:p14="http://schemas.microsoft.com/office/powerpoint/2010/main" val="1620772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726356F5-4BDD-3B48-6575-4A1B5EB6FF3E}"/>
            </a:ext>
          </a:extLst>
        </p:cNvPr>
        <p:cNvGrpSpPr/>
        <p:nvPr/>
      </p:nvGrpSpPr>
      <p:grpSpPr>
        <a:xfrm>
          <a:off x="0" y="0"/>
          <a:ext cx="0" cy="0"/>
          <a:chOff x="0" y="0"/>
          <a:chExt cx="0" cy="0"/>
        </a:xfrm>
      </p:grpSpPr>
      <p:sp>
        <p:nvSpPr>
          <p:cNvPr id="6" name="Titre 1">
            <a:extLst>
              <a:ext uri="{FF2B5EF4-FFF2-40B4-BE49-F238E27FC236}">
                <a16:creationId xmlns:a16="http://schemas.microsoft.com/office/drawing/2014/main" id="{912C43B0-C671-6AF9-C2AA-E925BF516034}"/>
              </a:ext>
            </a:extLst>
          </p:cNvPr>
          <p:cNvSpPr>
            <a:spLocks noGrp="1"/>
          </p:cNvSpPr>
          <p:nvPr>
            <p:ph type="title"/>
          </p:nvPr>
        </p:nvSpPr>
        <p:spPr>
          <a:xfrm>
            <a:off x="4136719" y="448098"/>
            <a:ext cx="3918562" cy="778698"/>
          </a:xfrm>
        </p:spPr>
        <p:txBody>
          <a:bodyPr anchor="ctr">
            <a:normAutofit/>
          </a:bodyPr>
          <a:lstStyle/>
          <a:p>
            <a:r>
              <a:rPr lang="fr-FR" sz="4000" dirty="0">
                <a:solidFill>
                  <a:schemeClr val="accent3"/>
                </a:solidFill>
              </a:rPr>
              <a:t>démonstration</a:t>
            </a:r>
          </a:p>
        </p:txBody>
      </p:sp>
      <p:pic>
        <p:nvPicPr>
          <p:cNvPr id="5" name="Image 4" descr="Une image contenant capture d’écran, texte, Logiciel multimédia, Logiciel de graphisme&#10;&#10;Le contenu généré par l’IA peut être incorrect.">
            <a:extLst>
              <a:ext uri="{FF2B5EF4-FFF2-40B4-BE49-F238E27FC236}">
                <a16:creationId xmlns:a16="http://schemas.microsoft.com/office/drawing/2014/main" id="{A6A06992-A12B-7C6C-D2FC-8CBA327A0C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507" y="1577147"/>
            <a:ext cx="11882985" cy="4832755"/>
          </a:xfrm>
          <a:prstGeom prst="rect">
            <a:avLst/>
          </a:prstGeom>
        </p:spPr>
      </p:pic>
    </p:spTree>
    <p:extLst>
      <p:ext uri="{BB962C8B-B14F-4D97-AF65-F5344CB8AC3E}">
        <p14:creationId xmlns:p14="http://schemas.microsoft.com/office/powerpoint/2010/main" val="4080651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CC70B5C0-654E-1489-3F0B-005100AEC2F9}"/>
            </a:ext>
          </a:extLst>
        </p:cNvPr>
        <p:cNvGrpSpPr/>
        <p:nvPr/>
      </p:nvGrpSpPr>
      <p:grpSpPr>
        <a:xfrm>
          <a:off x="0" y="0"/>
          <a:ext cx="0" cy="0"/>
          <a:chOff x="0" y="0"/>
          <a:chExt cx="0" cy="0"/>
        </a:xfrm>
      </p:grpSpPr>
      <p:sp>
        <p:nvSpPr>
          <p:cNvPr id="6" name="Titre 1">
            <a:extLst>
              <a:ext uri="{FF2B5EF4-FFF2-40B4-BE49-F238E27FC236}">
                <a16:creationId xmlns:a16="http://schemas.microsoft.com/office/drawing/2014/main" id="{F3EA4129-830E-7D2B-433D-7AE3C1892F9D}"/>
              </a:ext>
            </a:extLst>
          </p:cNvPr>
          <p:cNvSpPr>
            <a:spLocks noGrp="1"/>
          </p:cNvSpPr>
          <p:nvPr>
            <p:ph type="title"/>
          </p:nvPr>
        </p:nvSpPr>
        <p:spPr>
          <a:xfrm>
            <a:off x="4136719" y="448098"/>
            <a:ext cx="3918562" cy="778698"/>
          </a:xfrm>
        </p:spPr>
        <p:txBody>
          <a:bodyPr anchor="ctr">
            <a:normAutofit/>
          </a:bodyPr>
          <a:lstStyle/>
          <a:p>
            <a:r>
              <a:rPr lang="fr-FR" sz="4000" dirty="0">
                <a:solidFill>
                  <a:schemeClr val="accent3"/>
                </a:solidFill>
              </a:rPr>
              <a:t>démonstration</a:t>
            </a:r>
          </a:p>
        </p:txBody>
      </p:sp>
      <p:pic>
        <p:nvPicPr>
          <p:cNvPr id="3" name="Image 2" descr="Une image contenant texte, capture d’écran, Logiciel multimédia, Logiciel de graphisme&#10;&#10;Le contenu généré par l’IA peut être incorrect.">
            <a:extLst>
              <a:ext uri="{FF2B5EF4-FFF2-40B4-BE49-F238E27FC236}">
                <a16:creationId xmlns:a16="http://schemas.microsoft.com/office/drawing/2014/main" id="{D6561BD4-29E5-7026-FAFA-10598F91E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88" y="1390440"/>
            <a:ext cx="12052423" cy="5099070"/>
          </a:xfrm>
          <a:prstGeom prst="rect">
            <a:avLst/>
          </a:prstGeom>
        </p:spPr>
      </p:pic>
    </p:spTree>
    <p:extLst>
      <p:ext uri="{BB962C8B-B14F-4D97-AF65-F5344CB8AC3E}">
        <p14:creationId xmlns:p14="http://schemas.microsoft.com/office/powerpoint/2010/main" val="1013211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0B67491A-20E6-AA3A-18B5-7ABF4CC2F109}"/>
            </a:ext>
          </a:extLst>
        </p:cNvPr>
        <p:cNvGrpSpPr/>
        <p:nvPr/>
      </p:nvGrpSpPr>
      <p:grpSpPr>
        <a:xfrm>
          <a:off x="0" y="0"/>
          <a:ext cx="0" cy="0"/>
          <a:chOff x="0" y="0"/>
          <a:chExt cx="0" cy="0"/>
        </a:xfrm>
      </p:grpSpPr>
      <p:sp>
        <p:nvSpPr>
          <p:cNvPr id="6" name="Titre 1">
            <a:extLst>
              <a:ext uri="{FF2B5EF4-FFF2-40B4-BE49-F238E27FC236}">
                <a16:creationId xmlns:a16="http://schemas.microsoft.com/office/drawing/2014/main" id="{023D906B-7803-847E-A848-A25A1F150EBA}"/>
              </a:ext>
            </a:extLst>
          </p:cNvPr>
          <p:cNvSpPr>
            <a:spLocks noGrp="1"/>
          </p:cNvSpPr>
          <p:nvPr>
            <p:ph type="title"/>
          </p:nvPr>
        </p:nvSpPr>
        <p:spPr>
          <a:xfrm>
            <a:off x="4136719" y="448098"/>
            <a:ext cx="3918562" cy="778698"/>
          </a:xfrm>
        </p:spPr>
        <p:txBody>
          <a:bodyPr anchor="ctr">
            <a:normAutofit/>
          </a:bodyPr>
          <a:lstStyle/>
          <a:p>
            <a:r>
              <a:rPr lang="fr-FR" sz="4000" dirty="0">
                <a:solidFill>
                  <a:schemeClr val="accent3"/>
                </a:solidFill>
              </a:rPr>
              <a:t>démonstration</a:t>
            </a:r>
          </a:p>
        </p:txBody>
      </p:sp>
      <p:pic>
        <p:nvPicPr>
          <p:cNvPr id="3" name="Image 2" descr="Une image contenant texte, capture d’écran, Logiciel multimédia, Logiciel de graphisme&#10;&#10;Le contenu généré par l’IA peut être incorrect.">
            <a:extLst>
              <a:ext uri="{FF2B5EF4-FFF2-40B4-BE49-F238E27FC236}">
                <a16:creationId xmlns:a16="http://schemas.microsoft.com/office/drawing/2014/main" id="{511C139D-BFC1-4FB5-BD7A-FAA9DCFD20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274" y="1209736"/>
            <a:ext cx="11793452" cy="5117654"/>
          </a:xfrm>
          <a:prstGeom prst="rect">
            <a:avLst/>
          </a:prstGeom>
        </p:spPr>
      </p:pic>
    </p:spTree>
    <p:extLst>
      <p:ext uri="{BB962C8B-B14F-4D97-AF65-F5344CB8AC3E}">
        <p14:creationId xmlns:p14="http://schemas.microsoft.com/office/powerpoint/2010/main" val="2388208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AEA91D8D-2819-2B91-0331-52D69C316EEF}"/>
            </a:ext>
          </a:extLst>
        </p:cNvPr>
        <p:cNvGrpSpPr/>
        <p:nvPr/>
      </p:nvGrpSpPr>
      <p:grpSpPr>
        <a:xfrm>
          <a:off x="0" y="0"/>
          <a:ext cx="0" cy="0"/>
          <a:chOff x="0" y="0"/>
          <a:chExt cx="0" cy="0"/>
        </a:xfrm>
      </p:grpSpPr>
      <p:sp>
        <p:nvSpPr>
          <p:cNvPr id="6" name="Titre 1">
            <a:extLst>
              <a:ext uri="{FF2B5EF4-FFF2-40B4-BE49-F238E27FC236}">
                <a16:creationId xmlns:a16="http://schemas.microsoft.com/office/drawing/2014/main" id="{F768FC32-3A17-B7A3-B7F7-CAE806BFE537}"/>
              </a:ext>
            </a:extLst>
          </p:cNvPr>
          <p:cNvSpPr>
            <a:spLocks noGrp="1"/>
          </p:cNvSpPr>
          <p:nvPr>
            <p:ph type="title"/>
          </p:nvPr>
        </p:nvSpPr>
        <p:spPr>
          <a:xfrm>
            <a:off x="4136719" y="448098"/>
            <a:ext cx="3918562" cy="778698"/>
          </a:xfrm>
        </p:spPr>
        <p:txBody>
          <a:bodyPr anchor="ctr">
            <a:normAutofit/>
          </a:bodyPr>
          <a:lstStyle/>
          <a:p>
            <a:r>
              <a:rPr lang="fr-FR" sz="4000" dirty="0">
                <a:solidFill>
                  <a:schemeClr val="accent3"/>
                </a:solidFill>
              </a:rPr>
              <a:t>démonstration</a:t>
            </a:r>
          </a:p>
        </p:txBody>
      </p:sp>
      <p:pic>
        <p:nvPicPr>
          <p:cNvPr id="3" name="Image 2" descr="Une image contenant texte, capture d’écran, Logiciel multimédia, Logiciel de graphisme&#10;&#10;Le contenu généré par l’IA peut être incorrect.">
            <a:extLst>
              <a:ext uri="{FF2B5EF4-FFF2-40B4-BE49-F238E27FC236}">
                <a16:creationId xmlns:a16="http://schemas.microsoft.com/office/drawing/2014/main" id="{FF8D26EC-1CC6-D8C6-9A6A-C67A759B1C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477" y="1226796"/>
            <a:ext cx="11851046" cy="4982935"/>
          </a:xfrm>
          <a:prstGeom prst="rect">
            <a:avLst/>
          </a:prstGeom>
        </p:spPr>
      </p:pic>
    </p:spTree>
    <p:extLst>
      <p:ext uri="{BB962C8B-B14F-4D97-AF65-F5344CB8AC3E}">
        <p14:creationId xmlns:p14="http://schemas.microsoft.com/office/powerpoint/2010/main" val="1083016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632E18E2-6FBE-D260-C209-84E5A9C6B914}"/>
            </a:ext>
          </a:extLst>
        </p:cNvPr>
        <p:cNvGrpSpPr/>
        <p:nvPr/>
      </p:nvGrpSpPr>
      <p:grpSpPr>
        <a:xfrm>
          <a:off x="0" y="0"/>
          <a:ext cx="0" cy="0"/>
          <a:chOff x="0" y="0"/>
          <a:chExt cx="0" cy="0"/>
        </a:xfrm>
      </p:grpSpPr>
      <p:sp>
        <p:nvSpPr>
          <p:cNvPr id="6" name="Titre 1">
            <a:extLst>
              <a:ext uri="{FF2B5EF4-FFF2-40B4-BE49-F238E27FC236}">
                <a16:creationId xmlns:a16="http://schemas.microsoft.com/office/drawing/2014/main" id="{006CF8FE-7BBF-A908-D181-49C8750B8442}"/>
              </a:ext>
            </a:extLst>
          </p:cNvPr>
          <p:cNvSpPr>
            <a:spLocks noGrp="1"/>
          </p:cNvSpPr>
          <p:nvPr>
            <p:ph type="title"/>
          </p:nvPr>
        </p:nvSpPr>
        <p:spPr>
          <a:xfrm>
            <a:off x="4598434" y="-175342"/>
            <a:ext cx="3538320" cy="778698"/>
          </a:xfrm>
        </p:spPr>
        <p:txBody>
          <a:bodyPr anchor="ctr">
            <a:normAutofit/>
          </a:bodyPr>
          <a:lstStyle/>
          <a:p>
            <a:r>
              <a:rPr lang="fr-FR" sz="4000" dirty="0">
                <a:solidFill>
                  <a:schemeClr val="accent3"/>
                </a:solidFill>
              </a:rPr>
              <a:t>CONCLUSION</a:t>
            </a:r>
          </a:p>
        </p:txBody>
      </p:sp>
      <p:pic>
        <p:nvPicPr>
          <p:cNvPr id="4" name="Image 3">
            <a:extLst>
              <a:ext uri="{FF2B5EF4-FFF2-40B4-BE49-F238E27FC236}">
                <a16:creationId xmlns:a16="http://schemas.microsoft.com/office/drawing/2014/main" id="{6A5BCC1D-85EB-0E4D-050E-63DB13785F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656" y="869938"/>
            <a:ext cx="8864688" cy="560737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84045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ACDEF993-F039-C76A-44A1-CA074E9C6D26}"/>
              </a:ext>
            </a:extLst>
          </p:cNvPr>
          <p:cNvSpPr>
            <a:spLocks noGrp="1"/>
          </p:cNvSpPr>
          <p:nvPr>
            <p:ph type="title"/>
          </p:nvPr>
        </p:nvSpPr>
        <p:spPr>
          <a:xfrm>
            <a:off x="109364" y="1239299"/>
            <a:ext cx="4898858" cy="4608003"/>
          </a:xfrm>
        </p:spPr>
        <p:txBody>
          <a:bodyPr anchor="ctr">
            <a:normAutofit/>
          </a:bodyPr>
          <a:lstStyle/>
          <a:p>
            <a:r>
              <a:rPr lang="fr-FR" sz="4000" dirty="0">
                <a:solidFill>
                  <a:schemeClr val="accent1"/>
                </a:solidFill>
              </a:rPr>
              <a:t>CONTEXTE ET OBJECTIFS DU PROJET</a:t>
            </a:r>
          </a:p>
        </p:txBody>
      </p:sp>
      <p:sp>
        <p:nvSpPr>
          <p:cNvPr id="10" name="Rectangle 9">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dirty="0"/>
          </a:p>
        </p:txBody>
      </p:sp>
      <p:sp>
        <p:nvSpPr>
          <p:cNvPr id="12" name="Rectangle 11">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dirty="0"/>
          </a:p>
        </p:txBody>
      </p:sp>
      <p:sp>
        <p:nvSpPr>
          <p:cNvPr id="3" name="Espace réservé du contenu 2">
            <a:extLst>
              <a:ext uri="{FF2B5EF4-FFF2-40B4-BE49-F238E27FC236}">
                <a16:creationId xmlns:a16="http://schemas.microsoft.com/office/drawing/2014/main" id="{D3C7E2F6-198D-3A73-7572-4A4C13B48D2D}"/>
              </a:ext>
            </a:extLst>
          </p:cNvPr>
          <p:cNvSpPr>
            <a:spLocks noGrp="1"/>
          </p:cNvSpPr>
          <p:nvPr>
            <p:ph idx="1"/>
          </p:nvPr>
        </p:nvSpPr>
        <p:spPr>
          <a:xfrm>
            <a:off x="5117586" y="1124998"/>
            <a:ext cx="6143248" cy="4608003"/>
          </a:xfrm>
        </p:spPr>
        <p:txBody>
          <a:bodyPr>
            <a:normAutofit/>
          </a:bodyPr>
          <a:lstStyle/>
          <a:p>
            <a:r>
              <a:rPr lang="fr-FR" sz="2000" b="1" dirty="0"/>
              <a:t>Contexte</a:t>
            </a:r>
            <a:r>
              <a:rPr lang="fr-FR" sz="2000" dirty="0"/>
              <a:t> : Future Vision Transport conçoit des systèmes de vision embarquée destinés aux véhicules autonomes.</a:t>
            </a:r>
          </a:p>
          <a:p>
            <a:endParaRPr lang="fr-FR" sz="2000" dirty="0"/>
          </a:p>
          <a:p>
            <a:r>
              <a:rPr lang="fr-FR" sz="2000" b="1" dirty="0"/>
              <a:t>Objectif</a:t>
            </a:r>
            <a:r>
              <a:rPr lang="fr-FR" sz="2000" dirty="0"/>
              <a:t> : Concevoir un modèle de segmentation d’images exploitable via une API pour alimenter les modules de décision.</a:t>
            </a:r>
          </a:p>
        </p:txBody>
      </p:sp>
    </p:spTree>
    <p:extLst>
      <p:ext uri="{BB962C8B-B14F-4D97-AF65-F5344CB8AC3E}">
        <p14:creationId xmlns:p14="http://schemas.microsoft.com/office/powerpoint/2010/main" val="255287273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C68715D-A2B5-DCF4-CF6C-A9FB950062D9}"/>
            </a:ext>
          </a:extLst>
        </p:cNvPr>
        <p:cNvGrpSpPr/>
        <p:nvPr/>
      </p:nvGrpSpPr>
      <p:grpSpPr>
        <a:xfrm>
          <a:off x="0" y="0"/>
          <a:ext cx="0" cy="0"/>
          <a:chOff x="0" y="0"/>
          <a:chExt cx="0" cy="0"/>
        </a:xfrm>
      </p:grpSpPr>
      <p:pic>
        <p:nvPicPr>
          <p:cNvPr id="16" name="Picture 3" descr="Une image contenant rideau, capture d’écran, art, léger&#10;&#10;Description générée automatiquement">
            <a:extLst>
              <a:ext uri="{FF2B5EF4-FFF2-40B4-BE49-F238E27FC236}">
                <a16:creationId xmlns:a16="http://schemas.microsoft.com/office/drawing/2014/main" id="{E032A3CE-58AD-B19A-7A0B-E8E4C69AE7F0}"/>
              </a:ext>
            </a:extLst>
          </p:cNvPr>
          <p:cNvPicPr>
            <a:picLocks noChangeAspect="1"/>
          </p:cNvPicPr>
          <p:nvPr/>
        </p:nvPicPr>
        <p:blipFill>
          <a:blip r:embed="rId2"/>
          <a:srcRect b="19929"/>
          <a:stretch/>
        </p:blipFill>
        <p:spPr>
          <a:xfrm>
            <a:off x="-3047" y="10"/>
            <a:ext cx="12191999" cy="6857990"/>
          </a:xfrm>
          <a:prstGeom prst="rect">
            <a:avLst/>
          </a:prstGeom>
        </p:spPr>
      </p:pic>
      <p:sp>
        <p:nvSpPr>
          <p:cNvPr id="36" name="Rectangle 35">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tx2">
                  <a:alpha val="0"/>
                </a:schemeClr>
              </a:gs>
              <a:gs pos="50000">
                <a:schemeClr val="tx2">
                  <a:alpha val="35000"/>
                </a:schemeClr>
              </a:gs>
              <a:gs pos="100000">
                <a:schemeClr val="tx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re 5">
            <a:extLst>
              <a:ext uri="{FF2B5EF4-FFF2-40B4-BE49-F238E27FC236}">
                <a16:creationId xmlns:a16="http://schemas.microsoft.com/office/drawing/2014/main" id="{854E41FE-6390-1D23-C23A-BDB443340F02}"/>
              </a:ext>
            </a:extLst>
          </p:cNvPr>
          <p:cNvSpPr>
            <a:spLocks noGrp="1"/>
          </p:cNvSpPr>
          <p:nvPr>
            <p:ph type="ctrTitle"/>
          </p:nvPr>
        </p:nvSpPr>
        <p:spPr>
          <a:xfrm>
            <a:off x="643466" y="643467"/>
            <a:ext cx="10905059" cy="3330353"/>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dirty="0">
                <a:solidFill>
                  <a:schemeClr val="bg1"/>
                </a:solidFill>
              </a:rPr>
              <a:t>Merci de </a:t>
            </a:r>
            <a:r>
              <a:rPr lang="en-US" dirty="0" err="1">
                <a:solidFill>
                  <a:schemeClr val="bg1"/>
                </a:solidFill>
              </a:rPr>
              <a:t>votre</a:t>
            </a:r>
            <a:r>
              <a:rPr lang="en-US" dirty="0">
                <a:solidFill>
                  <a:schemeClr val="bg1"/>
                </a:solidFill>
              </a:rPr>
              <a:t> </a:t>
            </a:r>
            <a:r>
              <a:rPr lang="en-US" dirty="0" err="1">
                <a:solidFill>
                  <a:schemeClr val="bg1"/>
                </a:solidFill>
              </a:rPr>
              <a:t>ecoute</a:t>
            </a:r>
            <a:endParaRPr lang="en-US" dirty="0">
              <a:solidFill>
                <a:schemeClr val="bg1"/>
              </a:solidFill>
            </a:endParaRPr>
          </a:p>
          <a:p>
            <a:pPr algn="ctr"/>
            <a:br>
              <a:rPr lang="en-US" dirty="0">
                <a:solidFill>
                  <a:schemeClr val="bg1"/>
                </a:solidFill>
              </a:rPr>
            </a:br>
            <a:endParaRPr lang="en-US" dirty="0">
              <a:solidFill>
                <a:schemeClr val="bg1"/>
              </a:solidFill>
            </a:endParaRPr>
          </a:p>
        </p:txBody>
      </p:sp>
      <p:sp>
        <p:nvSpPr>
          <p:cNvPr id="3" name="Sous-titre 2">
            <a:extLst>
              <a:ext uri="{FF2B5EF4-FFF2-40B4-BE49-F238E27FC236}">
                <a16:creationId xmlns:a16="http://schemas.microsoft.com/office/drawing/2014/main" id="{8294FA5C-C2C6-18D9-1036-09AC0B46704B}"/>
              </a:ext>
            </a:extLst>
          </p:cNvPr>
          <p:cNvSpPr>
            <a:spLocks noGrp="1"/>
          </p:cNvSpPr>
          <p:nvPr>
            <p:ph type="subTitle" idx="1"/>
          </p:nvPr>
        </p:nvSpPr>
        <p:spPr>
          <a:xfrm>
            <a:off x="643466" y="4133135"/>
            <a:ext cx="10902016" cy="1454510"/>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sz="1800" b="1" dirty="0" err="1">
                <a:solidFill>
                  <a:schemeClr val="bg1"/>
                </a:solidFill>
                <a:effectLst/>
              </a:rPr>
              <a:t>Projet</a:t>
            </a:r>
            <a:r>
              <a:rPr lang="en-US" sz="1800" b="1" dirty="0">
                <a:solidFill>
                  <a:schemeClr val="bg1"/>
                </a:solidFill>
                <a:effectLst/>
              </a:rPr>
              <a:t> </a:t>
            </a:r>
            <a:r>
              <a:rPr lang="en-US" sz="1800" b="1" dirty="0">
                <a:solidFill>
                  <a:schemeClr val="bg1"/>
                </a:solidFill>
              </a:rPr>
              <a:t>7</a:t>
            </a:r>
            <a:br>
              <a:rPr lang="en-US" sz="1800" b="1" i="0" dirty="0">
                <a:solidFill>
                  <a:schemeClr val="bg1"/>
                </a:solidFill>
                <a:effectLst/>
              </a:rPr>
            </a:br>
            <a:endParaRPr lang="en-US" sz="1800" b="1" dirty="0">
              <a:solidFill>
                <a:schemeClr val="bg1"/>
              </a:solidFill>
            </a:endParaRPr>
          </a:p>
        </p:txBody>
      </p:sp>
      <p:cxnSp>
        <p:nvCxnSpPr>
          <p:cNvPr id="38" name="Straight Connector 37">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0525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75351FE3-C556-98D8-5166-BE6F7548C8B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A9ACCC6-9BDF-BA26-3F60-09716B85DC92}"/>
              </a:ext>
            </a:extLst>
          </p:cNvPr>
          <p:cNvSpPr>
            <a:spLocks noGrp="1"/>
          </p:cNvSpPr>
          <p:nvPr>
            <p:ph type="title"/>
          </p:nvPr>
        </p:nvSpPr>
        <p:spPr>
          <a:xfrm>
            <a:off x="4373646" y="210693"/>
            <a:ext cx="3990808" cy="778698"/>
          </a:xfrm>
        </p:spPr>
        <p:txBody>
          <a:bodyPr anchor="ctr">
            <a:normAutofit/>
          </a:bodyPr>
          <a:lstStyle/>
          <a:p>
            <a:r>
              <a:rPr lang="fr-FR" sz="4000" dirty="0">
                <a:solidFill>
                  <a:srgbClr val="FFFF00"/>
                </a:solidFill>
              </a:rPr>
              <a:t>MISE EN PLACE</a:t>
            </a:r>
          </a:p>
        </p:txBody>
      </p:sp>
      <p:sp>
        <p:nvSpPr>
          <p:cNvPr id="4" name="Titre 1">
            <a:extLst>
              <a:ext uri="{FF2B5EF4-FFF2-40B4-BE49-F238E27FC236}">
                <a16:creationId xmlns:a16="http://schemas.microsoft.com/office/drawing/2014/main" id="{9EEDAE20-C7D6-0C41-928C-50DFDA18135D}"/>
              </a:ext>
            </a:extLst>
          </p:cNvPr>
          <p:cNvSpPr txBox="1">
            <a:spLocks/>
          </p:cNvSpPr>
          <p:nvPr/>
        </p:nvSpPr>
        <p:spPr>
          <a:xfrm>
            <a:off x="330534" y="331248"/>
            <a:ext cx="466558" cy="1148301"/>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4000" dirty="0">
                <a:solidFill>
                  <a:schemeClr val="accent1"/>
                </a:solidFill>
              </a:rPr>
              <a:t>1</a:t>
            </a:r>
          </a:p>
        </p:txBody>
      </p:sp>
      <p:sp>
        <p:nvSpPr>
          <p:cNvPr id="12" name="ZoneTexte 11">
            <a:extLst>
              <a:ext uri="{FF2B5EF4-FFF2-40B4-BE49-F238E27FC236}">
                <a16:creationId xmlns:a16="http://schemas.microsoft.com/office/drawing/2014/main" id="{6C54AF76-7CCC-4D94-C065-A906FB1E7E2E}"/>
              </a:ext>
            </a:extLst>
          </p:cNvPr>
          <p:cNvSpPr txBox="1"/>
          <p:nvPr/>
        </p:nvSpPr>
        <p:spPr>
          <a:xfrm>
            <a:off x="2218100" y="5255051"/>
            <a:ext cx="7755800" cy="1077218"/>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1600" dirty="0"/>
              <a:t>L’initialisation confirme un environnement </a:t>
            </a:r>
            <a:r>
              <a:rPr lang="fr-FR" sz="1600" dirty="0" err="1"/>
              <a:t>TensorFlow</a:t>
            </a:r>
            <a:r>
              <a:rPr lang="fr-FR" sz="1600" dirty="0"/>
              <a:t> stable, sans accélération GPU, impliquant des contraintes de temps d’entraînement. L’exploration du </a:t>
            </a:r>
            <a:r>
              <a:rPr lang="fr-FR" sz="1600" dirty="0" err="1"/>
              <a:t>dataset</a:t>
            </a:r>
            <a:r>
              <a:rPr lang="fr-FR" sz="1600" dirty="0"/>
              <a:t> valide la cohérence des villes, des résolutions et des labels, garantissant des données conformes pour l’apprentissage du modèle de segmentation.</a:t>
            </a:r>
          </a:p>
        </p:txBody>
      </p:sp>
      <p:pic>
        <p:nvPicPr>
          <p:cNvPr id="5" name="Image 4" descr="Une image contenant texte, capture d’écran, Police&#10;&#10;Le contenu généré par l’IA peut être incorrect.">
            <a:extLst>
              <a:ext uri="{FF2B5EF4-FFF2-40B4-BE49-F238E27FC236}">
                <a16:creationId xmlns:a16="http://schemas.microsoft.com/office/drawing/2014/main" id="{C38B85AC-240F-27C6-F3D5-72B234EFC5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46" y="1152798"/>
            <a:ext cx="5843504" cy="3412950"/>
          </a:xfrm>
          <a:prstGeom prst="rect">
            <a:avLst/>
          </a:prstGeom>
        </p:spPr>
      </p:pic>
      <p:pic>
        <p:nvPicPr>
          <p:cNvPr id="9" name="Image 8" descr="Une image contenant texte, capture d’écran, Police&#10;&#10;Le contenu généré par l’IA peut être incorrect.">
            <a:extLst>
              <a:ext uri="{FF2B5EF4-FFF2-40B4-BE49-F238E27FC236}">
                <a16:creationId xmlns:a16="http://schemas.microsoft.com/office/drawing/2014/main" id="{E913BCF7-C4B8-7FF2-1D7A-F6AE4D5B62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8503" y="1152798"/>
            <a:ext cx="5382963" cy="3412950"/>
          </a:xfrm>
          <a:prstGeom prst="rect">
            <a:avLst/>
          </a:prstGeom>
        </p:spPr>
      </p:pic>
    </p:spTree>
    <p:extLst>
      <p:ext uri="{BB962C8B-B14F-4D97-AF65-F5344CB8AC3E}">
        <p14:creationId xmlns:p14="http://schemas.microsoft.com/office/powerpoint/2010/main" val="2017741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F23FF5EE-ED93-DAA8-1772-14307B67055E}"/>
            </a:ext>
          </a:extLst>
        </p:cNvPr>
        <p:cNvGrpSpPr/>
        <p:nvPr/>
      </p:nvGrpSpPr>
      <p:grpSpPr>
        <a:xfrm>
          <a:off x="0" y="0"/>
          <a:ext cx="0" cy="0"/>
          <a:chOff x="0" y="0"/>
          <a:chExt cx="0" cy="0"/>
        </a:xfrm>
      </p:grpSpPr>
      <p:sp>
        <p:nvSpPr>
          <p:cNvPr id="12" name="ZoneTexte 11">
            <a:extLst>
              <a:ext uri="{FF2B5EF4-FFF2-40B4-BE49-F238E27FC236}">
                <a16:creationId xmlns:a16="http://schemas.microsoft.com/office/drawing/2014/main" id="{67393143-0792-80CD-362A-CA6788A5A70C}"/>
              </a:ext>
            </a:extLst>
          </p:cNvPr>
          <p:cNvSpPr txBox="1"/>
          <p:nvPr/>
        </p:nvSpPr>
        <p:spPr>
          <a:xfrm>
            <a:off x="176664" y="5185476"/>
            <a:ext cx="5416216" cy="738664"/>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1400" dirty="0"/>
              <a:t>Le regroupement des 34 classes </a:t>
            </a:r>
            <a:r>
              <a:rPr lang="fr-FR" sz="1400" dirty="0" err="1"/>
              <a:t>Cityscapes</a:t>
            </a:r>
            <a:r>
              <a:rPr lang="fr-FR" sz="1400" dirty="0"/>
              <a:t> en 8 catégories sémantiques permet de réduire la complexité des masques tout en conservant les informations essentielles à la compréhension de la scène routière.</a:t>
            </a:r>
          </a:p>
        </p:txBody>
      </p:sp>
      <p:sp>
        <p:nvSpPr>
          <p:cNvPr id="3" name="Titre 1">
            <a:extLst>
              <a:ext uri="{FF2B5EF4-FFF2-40B4-BE49-F238E27FC236}">
                <a16:creationId xmlns:a16="http://schemas.microsoft.com/office/drawing/2014/main" id="{117D4476-DE70-A323-DB94-A58FA73A8D2D}"/>
              </a:ext>
            </a:extLst>
          </p:cNvPr>
          <p:cNvSpPr txBox="1">
            <a:spLocks/>
          </p:cNvSpPr>
          <p:nvPr/>
        </p:nvSpPr>
        <p:spPr>
          <a:xfrm>
            <a:off x="4621296" y="-140709"/>
            <a:ext cx="3990808" cy="778698"/>
          </a:xfrm>
          <a:prstGeom prst="rect">
            <a:avLst/>
          </a:prstGeom>
        </p:spPr>
        <p:txBody>
          <a:bodyPr vert="horz" lIns="91440" tIns="45720" rIns="91440" bIns="45720" rtlCol="0" anchor="ctr">
            <a:normAutofit fontScale="97500"/>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4000" dirty="0">
                <a:solidFill>
                  <a:srgbClr val="FFFF00"/>
                </a:solidFill>
              </a:rPr>
              <a:t>MISE EN PLACE</a:t>
            </a:r>
          </a:p>
        </p:txBody>
      </p:sp>
      <p:sp>
        <p:nvSpPr>
          <p:cNvPr id="7" name="ZoneTexte 6">
            <a:extLst>
              <a:ext uri="{FF2B5EF4-FFF2-40B4-BE49-F238E27FC236}">
                <a16:creationId xmlns:a16="http://schemas.microsoft.com/office/drawing/2014/main" id="{0944C11C-A6EC-8822-56D3-A77D0C6E1950}"/>
              </a:ext>
            </a:extLst>
          </p:cNvPr>
          <p:cNvSpPr txBox="1"/>
          <p:nvPr/>
        </p:nvSpPr>
        <p:spPr>
          <a:xfrm>
            <a:off x="6701255" y="5185475"/>
            <a:ext cx="4849450" cy="738664"/>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1400" dirty="0"/>
              <a:t>La diminution du nombre de labels observés dans les masques confirme l’efficacité du mapping et facilite l’apprentissage du modèle en limitant la dispersion des classes.</a:t>
            </a:r>
          </a:p>
        </p:txBody>
      </p:sp>
      <p:pic>
        <p:nvPicPr>
          <p:cNvPr id="5" name="Image 4" descr="Une image contenant texte, capture d’écran, Police&#10;&#10;Le contenu généré par l’IA peut être incorrect.">
            <a:extLst>
              <a:ext uri="{FF2B5EF4-FFF2-40B4-BE49-F238E27FC236}">
                <a16:creationId xmlns:a16="http://schemas.microsoft.com/office/drawing/2014/main" id="{3007AD86-920C-CAAB-FDF6-B4443129EF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34" y="1187450"/>
            <a:ext cx="5607677" cy="3619500"/>
          </a:xfrm>
          <a:prstGeom prst="rect">
            <a:avLst/>
          </a:prstGeom>
        </p:spPr>
      </p:pic>
      <p:pic>
        <p:nvPicPr>
          <p:cNvPr id="9" name="Image 8" descr="Une image contenant texte, capture d’écran, Police&#10;&#10;Le contenu généré par l’IA peut être incorrect.">
            <a:extLst>
              <a:ext uri="{FF2B5EF4-FFF2-40B4-BE49-F238E27FC236}">
                <a16:creationId xmlns:a16="http://schemas.microsoft.com/office/drawing/2014/main" id="{7A05365C-052D-EDD6-153D-BD072BB4FD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2004" y="1654511"/>
            <a:ext cx="5802701" cy="2685377"/>
          </a:xfrm>
          <a:prstGeom prst="rect">
            <a:avLst/>
          </a:prstGeom>
        </p:spPr>
      </p:pic>
    </p:spTree>
    <p:extLst>
      <p:ext uri="{BB962C8B-B14F-4D97-AF65-F5344CB8AC3E}">
        <p14:creationId xmlns:p14="http://schemas.microsoft.com/office/powerpoint/2010/main" val="4120534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14E6F68D-97F8-9A7B-1F8E-DB1704C2B402}"/>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68891B7-A344-6223-3F7A-629E24D6D9DA}"/>
              </a:ext>
            </a:extLst>
          </p:cNvPr>
          <p:cNvSpPr>
            <a:spLocks noGrp="1"/>
          </p:cNvSpPr>
          <p:nvPr>
            <p:ph type="title"/>
          </p:nvPr>
        </p:nvSpPr>
        <p:spPr>
          <a:xfrm>
            <a:off x="4583191" y="79209"/>
            <a:ext cx="3428045" cy="778698"/>
          </a:xfrm>
        </p:spPr>
        <p:txBody>
          <a:bodyPr anchor="ctr">
            <a:normAutofit/>
          </a:bodyPr>
          <a:lstStyle/>
          <a:p>
            <a:r>
              <a:rPr lang="fr-FR" sz="4000" dirty="0">
                <a:solidFill>
                  <a:srgbClr val="FFFF00"/>
                </a:solidFill>
              </a:rPr>
              <a:t>MISE EN PLACE</a:t>
            </a:r>
          </a:p>
        </p:txBody>
      </p:sp>
      <p:pic>
        <p:nvPicPr>
          <p:cNvPr id="5" name="Image 4" descr="Une image contenant carte&#10;&#10;Le contenu généré par l’IA peut être incorrect.">
            <a:extLst>
              <a:ext uri="{FF2B5EF4-FFF2-40B4-BE49-F238E27FC236}">
                <a16:creationId xmlns:a16="http://schemas.microsoft.com/office/drawing/2014/main" id="{556E62EC-DDC4-8F4C-5585-97715108CDE3}"/>
              </a:ext>
            </a:extLst>
          </p:cNvPr>
          <p:cNvPicPr>
            <a:picLocks noChangeAspect="1"/>
          </p:cNvPicPr>
          <p:nvPr/>
        </p:nvPicPr>
        <p:blipFill>
          <a:blip r:embed="rId2"/>
          <a:stretch>
            <a:fillRect/>
          </a:stretch>
        </p:blipFill>
        <p:spPr>
          <a:xfrm>
            <a:off x="466725" y="3933825"/>
            <a:ext cx="11258550" cy="2924175"/>
          </a:xfrm>
          <a:prstGeom prst="rect">
            <a:avLst/>
          </a:prstGeom>
        </p:spPr>
      </p:pic>
      <p:pic>
        <p:nvPicPr>
          <p:cNvPr id="7" name="Image 6" descr="Une image contenant véhicule, Véhicule terrestre, voiture&#10;&#10;Le contenu généré par l’IA peut être incorrect.">
            <a:extLst>
              <a:ext uri="{FF2B5EF4-FFF2-40B4-BE49-F238E27FC236}">
                <a16:creationId xmlns:a16="http://schemas.microsoft.com/office/drawing/2014/main" id="{8757FAD6-DC9E-F910-5749-D04AF364085B}"/>
              </a:ext>
            </a:extLst>
          </p:cNvPr>
          <p:cNvPicPr>
            <a:picLocks noChangeAspect="1"/>
          </p:cNvPicPr>
          <p:nvPr/>
        </p:nvPicPr>
        <p:blipFill>
          <a:blip r:embed="rId3"/>
          <a:stretch>
            <a:fillRect/>
          </a:stretch>
        </p:blipFill>
        <p:spPr>
          <a:xfrm>
            <a:off x="466725" y="1069722"/>
            <a:ext cx="11258550" cy="2924175"/>
          </a:xfrm>
          <a:prstGeom prst="rect">
            <a:avLst/>
          </a:prstGeom>
        </p:spPr>
      </p:pic>
    </p:spTree>
    <p:extLst>
      <p:ext uri="{BB962C8B-B14F-4D97-AF65-F5344CB8AC3E}">
        <p14:creationId xmlns:p14="http://schemas.microsoft.com/office/powerpoint/2010/main" val="607648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F125C13A-951A-23CD-AFB0-D886033B14E2}"/>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0E50E78-C6DF-62F6-2A83-331541517C8B}"/>
              </a:ext>
            </a:extLst>
          </p:cNvPr>
          <p:cNvSpPr>
            <a:spLocks noGrp="1"/>
          </p:cNvSpPr>
          <p:nvPr>
            <p:ph type="title"/>
          </p:nvPr>
        </p:nvSpPr>
        <p:spPr>
          <a:xfrm>
            <a:off x="4627883" y="132738"/>
            <a:ext cx="3131079" cy="778698"/>
          </a:xfrm>
        </p:spPr>
        <p:txBody>
          <a:bodyPr anchor="ctr">
            <a:normAutofit/>
          </a:bodyPr>
          <a:lstStyle/>
          <a:p>
            <a:r>
              <a:rPr lang="fr-FR" sz="4000" dirty="0">
                <a:solidFill>
                  <a:srgbClr val="FFFF00"/>
                </a:solidFill>
              </a:rPr>
              <a:t>DATALOADER</a:t>
            </a:r>
          </a:p>
        </p:txBody>
      </p:sp>
      <p:sp>
        <p:nvSpPr>
          <p:cNvPr id="10" name="ZoneTexte 9">
            <a:extLst>
              <a:ext uri="{FF2B5EF4-FFF2-40B4-BE49-F238E27FC236}">
                <a16:creationId xmlns:a16="http://schemas.microsoft.com/office/drawing/2014/main" id="{611D2E93-07CF-CFAC-6EB0-042C3949DF6D}"/>
              </a:ext>
            </a:extLst>
          </p:cNvPr>
          <p:cNvSpPr txBox="1"/>
          <p:nvPr/>
        </p:nvSpPr>
        <p:spPr>
          <a:xfrm>
            <a:off x="2388161" y="5319803"/>
            <a:ext cx="7180198" cy="954107"/>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1400" dirty="0"/>
              <a:t>Le </a:t>
            </a:r>
            <a:r>
              <a:rPr lang="fr-FR" sz="1400" dirty="0" err="1"/>
              <a:t>DataLoader</a:t>
            </a:r>
            <a:r>
              <a:rPr lang="fr-FR" sz="1400" dirty="0"/>
              <a:t> centralise le chargement, le prétraitement et la mise en forme des données avant l’entraînement. La simplification des labels et le </a:t>
            </a:r>
            <a:r>
              <a:rPr lang="fr-FR" sz="1400" dirty="0" err="1"/>
              <a:t>remapping</a:t>
            </a:r>
            <a:r>
              <a:rPr lang="fr-FR" sz="1400" dirty="0"/>
              <a:t> des masques réduisent la complexité du problème tout en conservant l’information sémantique essentielle. Les </a:t>
            </a:r>
            <a:r>
              <a:rPr lang="fr-FR" sz="1400" dirty="0" err="1"/>
              <a:t>batchs</a:t>
            </a:r>
            <a:r>
              <a:rPr lang="fr-FR" sz="1400" dirty="0"/>
              <a:t> produits sont directement compatibles avec les modèles de segmentation.</a:t>
            </a:r>
          </a:p>
        </p:txBody>
      </p:sp>
      <p:pic>
        <p:nvPicPr>
          <p:cNvPr id="7" name="Image 6" descr="Une image contenant texte, capture d’écran, Police&#10;&#10;Le contenu généré par l’IA peut être incorrect.">
            <a:extLst>
              <a:ext uri="{FF2B5EF4-FFF2-40B4-BE49-F238E27FC236}">
                <a16:creationId xmlns:a16="http://schemas.microsoft.com/office/drawing/2014/main" id="{D7BD64D5-5A80-A6F2-368D-A7CBFB9049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70" y="1371601"/>
            <a:ext cx="5872838" cy="3165247"/>
          </a:xfrm>
          <a:prstGeom prst="rect">
            <a:avLst/>
          </a:prstGeom>
        </p:spPr>
      </p:pic>
      <p:pic>
        <p:nvPicPr>
          <p:cNvPr id="9" name="Image 8" descr="Une image contenant texte, capture d’écran, Police&#10;&#10;Le contenu généré par l’IA peut être incorrect.">
            <a:extLst>
              <a:ext uri="{FF2B5EF4-FFF2-40B4-BE49-F238E27FC236}">
                <a16:creationId xmlns:a16="http://schemas.microsoft.com/office/drawing/2014/main" id="{775AA61F-ABE2-7C72-CCC8-FF5B00DDC4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371601"/>
            <a:ext cx="6033130" cy="3165247"/>
          </a:xfrm>
          <a:prstGeom prst="rect">
            <a:avLst/>
          </a:prstGeom>
        </p:spPr>
      </p:pic>
    </p:spTree>
    <p:extLst>
      <p:ext uri="{BB962C8B-B14F-4D97-AF65-F5344CB8AC3E}">
        <p14:creationId xmlns:p14="http://schemas.microsoft.com/office/powerpoint/2010/main" val="2873122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023DD21C-3F96-3B6C-E660-9B0855EE6F0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496630A-7EBF-70AA-3025-5B32CFC2C124}"/>
              </a:ext>
            </a:extLst>
          </p:cNvPr>
          <p:cNvSpPr>
            <a:spLocks noGrp="1"/>
          </p:cNvSpPr>
          <p:nvPr>
            <p:ph type="title"/>
          </p:nvPr>
        </p:nvSpPr>
        <p:spPr>
          <a:xfrm>
            <a:off x="4329480" y="6145"/>
            <a:ext cx="3939439" cy="778698"/>
          </a:xfrm>
        </p:spPr>
        <p:txBody>
          <a:bodyPr anchor="ctr">
            <a:normAutofit/>
          </a:bodyPr>
          <a:lstStyle/>
          <a:p>
            <a:r>
              <a:rPr lang="fr-FR" sz="4000" dirty="0" err="1">
                <a:solidFill>
                  <a:srgbClr val="FFFF00"/>
                </a:solidFill>
              </a:rPr>
              <a:t>github</a:t>
            </a:r>
            <a:r>
              <a:rPr lang="fr-FR" sz="4000" dirty="0">
                <a:solidFill>
                  <a:srgbClr val="FFFF00"/>
                </a:solidFill>
              </a:rPr>
              <a:t> action </a:t>
            </a:r>
          </a:p>
        </p:txBody>
      </p:sp>
      <p:sp>
        <p:nvSpPr>
          <p:cNvPr id="6" name="ZoneTexte 5">
            <a:extLst>
              <a:ext uri="{FF2B5EF4-FFF2-40B4-BE49-F238E27FC236}">
                <a16:creationId xmlns:a16="http://schemas.microsoft.com/office/drawing/2014/main" id="{8ABA4B5B-0343-FB43-3C33-7C63C74CBFB4}"/>
              </a:ext>
            </a:extLst>
          </p:cNvPr>
          <p:cNvSpPr txBox="1"/>
          <p:nvPr/>
        </p:nvSpPr>
        <p:spPr>
          <a:xfrm>
            <a:off x="249654" y="5861126"/>
            <a:ext cx="5198701" cy="738664"/>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1400" dirty="0"/>
              <a:t>Le workflow GitHub Actions automatise l’exécution des tests à chaque mise à jour de la branche principale. Cette étape garantit la stabilité du code avant toute tentative de déploiement.</a:t>
            </a:r>
          </a:p>
        </p:txBody>
      </p:sp>
      <p:sp>
        <p:nvSpPr>
          <p:cNvPr id="7" name="ZoneTexte 6">
            <a:extLst>
              <a:ext uri="{FF2B5EF4-FFF2-40B4-BE49-F238E27FC236}">
                <a16:creationId xmlns:a16="http://schemas.microsoft.com/office/drawing/2014/main" id="{34FFBAEE-560C-199C-0470-0AA82EEEE1ED}"/>
              </a:ext>
            </a:extLst>
          </p:cNvPr>
          <p:cNvSpPr txBox="1"/>
          <p:nvPr/>
        </p:nvSpPr>
        <p:spPr>
          <a:xfrm>
            <a:off x="5905444" y="5753405"/>
            <a:ext cx="5835705" cy="954107"/>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1400" dirty="0"/>
              <a:t>Le déploiement de l’API est volontairement figé en raison des contraintes de taille sur </a:t>
            </a:r>
            <a:r>
              <a:rPr lang="fr-FR" sz="1400" dirty="0" err="1"/>
              <a:t>Heroku</a:t>
            </a:r>
            <a:r>
              <a:rPr lang="fr-FR" sz="1400" dirty="0"/>
              <a:t>, tandis que l’application </a:t>
            </a:r>
            <a:r>
              <a:rPr lang="fr-FR" sz="1400" dirty="0" err="1"/>
              <a:t>Streamlit</a:t>
            </a:r>
            <a:r>
              <a:rPr lang="fr-FR" sz="1400" dirty="0"/>
              <a:t> reste automatiquement mise à jour. Le script </a:t>
            </a:r>
            <a:r>
              <a:rPr lang="fr-FR" sz="1400" b="1" dirty="0"/>
              <a:t>run.py </a:t>
            </a:r>
            <a:r>
              <a:rPr lang="fr-FR" sz="1400" dirty="0"/>
              <a:t>permet de piloter dynamiquement le service lancé selon le mode d’exécution.</a:t>
            </a:r>
          </a:p>
        </p:txBody>
      </p:sp>
      <p:pic>
        <p:nvPicPr>
          <p:cNvPr id="4" name="Image 3" descr="Une image contenant texte, capture d’écran, Police, conception&#10;&#10;Le contenu généré par l’IA peut être incorrect.">
            <a:extLst>
              <a:ext uri="{FF2B5EF4-FFF2-40B4-BE49-F238E27FC236}">
                <a16:creationId xmlns:a16="http://schemas.microsoft.com/office/drawing/2014/main" id="{7F74003A-8DE6-A786-D836-A28BBC7DCC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0863" y="784843"/>
            <a:ext cx="8550274" cy="4805244"/>
          </a:xfrm>
          <a:prstGeom prst="rect">
            <a:avLst/>
          </a:prstGeom>
        </p:spPr>
      </p:pic>
    </p:spTree>
    <p:extLst>
      <p:ext uri="{BB962C8B-B14F-4D97-AF65-F5344CB8AC3E}">
        <p14:creationId xmlns:p14="http://schemas.microsoft.com/office/powerpoint/2010/main" val="414557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47C1B7FD-80B0-2981-C07D-E40974AB117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E2D5C24-F067-9066-D1F6-946D5F4D65A2}"/>
              </a:ext>
            </a:extLst>
          </p:cNvPr>
          <p:cNvSpPr>
            <a:spLocks noGrp="1"/>
          </p:cNvSpPr>
          <p:nvPr>
            <p:ph type="title"/>
          </p:nvPr>
        </p:nvSpPr>
        <p:spPr>
          <a:xfrm>
            <a:off x="4118557" y="-110182"/>
            <a:ext cx="3954886" cy="778698"/>
          </a:xfrm>
        </p:spPr>
        <p:txBody>
          <a:bodyPr anchor="ctr">
            <a:normAutofit/>
          </a:bodyPr>
          <a:lstStyle/>
          <a:p>
            <a:r>
              <a:rPr lang="fr-FR" sz="4000" dirty="0">
                <a:solidFill>
                  <a:srgbClr val="FFFF00"/>
                </a:solidFill>
              </a:rPr>
              <a:t>Pre-</a:t>
            </a:r>
            <a:r>
              <a:rPr lang="fr-FR" sz="4000" dirty="0" err="1">
                <a:solidFill>
                  <a:srgbClr val="FFFF00"/>
                </a:solidFill>
              </a:rPr>
              <a:t>processing</a:t>
            </a:r>
            <a:endParaRPr lang="fr-FR" sz="4000" dirty="0">
              <a:solidFill>
                <a:srgbClr val="FFFF00"/>
              </a:solidFill>
            </a:endParaRPr>
          </a:p>
        </p:txBody>
      </p:sp>
      <p:sp>
        <p:nvSpPr>
          <p:cNvPr id="6" name="ZoneTexte 5">
            <a:extLst>
              <a:ext uri="{FF2B5EF4-FFF2-40B4-BE49-F238E27FC236}">
                <a16:creationId xmlns:a16="http://schemas.microsoft.com/office/drawing/2014/main" id="{89FC23FB-189D-10D0-4693-E261F65C2ED3}"/>
              </a:ext>
            </a:extLst>
          </p:cNvPr>
          <p:cNvSpPr txBox="1"/>
          <p:nvPr/>
        </p:nvSpPr>
        <p:spPr>
          <a:xfrm>
            <a:off x="2512686" y="5936158"/>
            <a:ext cx="7166625" cy="738664"/>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1400" dirty="0"/>
              <a:t>Ce </a:t>
            </a:r>
            <a:r>
              <a:rPr lang="fr-FR" sz="1400" dirty="0" err="1"/>
              <a:t>préprocessing</a:t>
            </a:r>
            <a:r>
              <a:rPr lang="fr-FR" sz="1400" dirty="0"/>
              <a:t> permet de construire un sous-ensemble </a:t>
            </a:r>
            <a:r>
              <a:rPr lang="fr-FR" sz="1400" dirty="0" err="1"/>
              <a:t>Cityscapes</a:t>
            </a:r>
            <a:r>
              <a:rPr lang="fr-FR" sz="1400" dirty="0"/>
              <a:t> cohérent à partir des données brutes. La sélection contrôlée des villes réduit la taille du </a:t>
            </a:r>
            <a:r>
              <a:rPr lang="fr-FR" sz="1400" dirty="0" err="1"/>
              <a:t>dataset</a:t>
            </a:r>
            <a:r>
              <a:rPr lang="fr-FR" sz="1400" dirty="0"/>
              <a:t> tout en conservant sa diversité. Le </a:t>
            </a:r>
            <a:r>
              <a:rPr lang="fr-FR" sz="1400" dirty="0" err="1"/>
              <a:t>dataset</a:t>
            </a:r>
            <a:r>
              <a:rPr lang="fr-FR" sz="1400" dirty="0"/>
              <a:t> obtenu est directement exploitable par le </a:t>
            </a:r>
            <a:r>
              <a:rPr lang="fr-FR" sz="1400" dirty="0" err="1"/>
              <a:t>DataLoader</a:t>
            </a:r>
            <a:r>
              <a:rPr lang="fr-FR" sz="1400" dirty="0"/>
              <a:t> et les modèles de segmentation.</a:t>
            </a:r>
          </a:p>
        </p:txBody>
      </p:sp>
      <p:pic>
        <p:nvPicPr>
          <p:cNvPr id="10" name="Image 9" descr="Une image contenant texte, capture d’écran, menu, Police&#10;&#10;Le contenu généré par l’IA peut être incorrect.">
            <a:extLst>
              <a:ext uri="{FF2B5EF4-FFF2-40B4-BE49-F238E27FC236}">
                <a16:creationId xmlns:a16="http://schemas.microsoft.com/office/drawing/2014/main" id="{4EE4A7AD-69A5-5E17-DBB1-201229C842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9919" y="668516"/>
            <a:ext cx="9932160" cy="5036248"/>
          </a:xfrm>
          <a:prstGeom prst="rect">
            <a:avLst/>
          </a:prstGeom>
        </p:spPr>
      </p:pic>
    </p:spTree>
    <p:extLst>
      <p:ext uri="{BB962C8B-B14F-4D97-AF65-F5344CB8AC3E}">
        <p14:creationId xmlns:p14="http://schemas.microsoft.com/office/powerpoint/2010/main" val="3527083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14FF1033-945F-EC6F-AC83-3C6121522F0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95C92E8-01A7-AB60-AD5D-49BE8EB005A7}"/>
              </a:ext>
            </a:extLst>
          </p:cNvPr>
          <p:cNvSpPr>
            <a:spLocks noGrp="1"/>
          </p:cNvSpPr>
          <p:nvPr>
            <p:ph type="title"/>
          </p:nvPr>
        </p:nvSpPr>
        <p:spPr>
          <a:xfrm>
            <a:off x="4125703" y="-178656"/>
            <a:ext cx="5046058" cy="778698"/>
          </a:xfrm>
        </p:spPr>
        <p:txBody>
          <a:bodyPr anchor="ctr">
            <a:normAutofit/>
          </a:bodyPr>
          <a:lstStyle/>
          <a:p>
            <a:r>
              <a:rPr lang="fr-FR" sz="4000" dirty="0">
                <a:solidFill>
                  <a:srgbClr val="FFFF00"/>
                </a:solidFill>
              </a:rPr>
              <a:t>Modèles choisis</a:t>
            </a:r>
          </a:p>
        </p:txBody>
      </p:sp>
      <p:pic>
        <p:nvPicPr>
          <p:cNvPr id="4" name="Image 3" descr="Une image contenant texte, capture d’écran, Police&#10;&#10;Le contenu généré par l’IA peut être incorrect.">
            <a:extLst>
              <a:ext uri="{FF2B5EF4-FFF2-40B4-BE49-F238E27FC236}">
                <a16:creationId xmlns:a16="http://schemas.microsoft.com/office/drawing/2014/main" id="{2AC9AB69-50E2-E5A4-3CA3-D56EFE9586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757" y="943949"/>
            <a:ext cx="11362485" cy="5286254"/>
          </a:xfrm>
          <a:prstGeom prst="rect">
            <a:avLst/>
          </a:prstGeom>
        </p:spPr>
      </p:pic>
    </p:spTree>
    <p:extLst>
      <p:ext uri="{BB962C8B-B14F-4D97-AF65-F5344CB8AC3E}">
        <p14:creationId xmlns:p14="http://schemas.microsoft.com/office/powerpoint/2010/main" val="2972263747"/>
      </p:ext>
    </p:extLst>
  </p:cSld>
  <p:clrMapOvr>
    <a:masterClrMapping/>
  </p:clrMapOvr>
</p:sld>
</file>

<file path=ppt/theme/theme1.xml><?xml version="1.0" encoding="utf-8"?>
<a:theme xmlns:a="http://schemas.openxmlformats.org/drawingml/2006/main" name="DividendVTI">
  <a:themeElements>
    <a:clrScheme name="AnalogousFromDarkSeedLeftStep">
      <a:dk1>
        <a:srgbClr val="000000"/>
      </a:dk1>
      <a:lt1>
        <a:srgbClr val="FFFFFF"/>
      </a:lt1>
      <a:dk2>
        <a:srgbClr val="1B302B"/>
      </a:dk2>
      <a:lt2>
        <a:srgbClr val="F3F3F0"/>
      </a:lt2>
      <a:accent1>
        <a:srgbClr val="4843D6"/>
      </a:accent1>
      <a:accent2>
        <a:srgbClr val="2A64C2"/>
      </a:accent2>
      <a:accent3>
        <a:srgbClr val="3CB5D4"/>
      </a:accent3>
      <a:accent4>
        <a:srgbClr val="2AC2A2"/>
      </a:accent4>
      <a:accent5>
        <a:srgbClr val="37C56B"/>
      </a:accent5>
      <a:accent6>
        <a:srgbClr val="31C22A"/>
      </a:accent6>
      <a:hlink>
        <a:srgbClr val="349E6D"/>
      </a:hlink>
      <a:folHlink>
        <a:srgbClr val="7F7F7F"/>
      </a:folHlink>
    </a:clrScheme>
    <a:fontScheme name="Dividend">
      <a:majorFont>
        <a:latin typeface="Tw Cen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14501</TotalTime>
  <Words>626</Words>
  <Application>Microsoft Office PowerPoint</Application>
  <PresentationFormat>Grand écran</PresentationFormat>
  <Paragraphs>44</Paragraphs>
  <Slides>20</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20</vt:i4>
      </vt:variant>
    </vt:vector>
  </HeadingPairs>
  <TitlesOfParts>
    <vt:vector size="26" baseType="lpstr">
      <vt:lpstr>Aptos</vt:lpstr>
      <vt:lpstr>Gill Sans MT</vt:lpstr>
      <vt:lpstr>Inter</vt:lpstr>
      <vt:lpstr>Tw Cen MT</vt:lpstr>
      <vt:lpstr>Wingdings 2</vt:lpstr>
      <vt:lpstr>DividendVTI</vt:lpstr>
      <vt:lpstr>Projet 7</vt:lpstr>
      <vt:lpstr>CONTEXTE ET OBJECTIFS DU PROJET</vt:lpstr>
      <vt:lpstr>MISE EN PLACE</vt:lpstr>
      <vt:lpstr>Présentation PowerPoint</vt:lpstr>
      <vt:lpstr>MISE EN PLACE</vt:lpstr>
      <vt:lpstr>DATALOADER</vt:lpstr>
      <vt:lpstr>github action </vt:lpstr>
      <vt:lpstr>Pre-processing</vt:lpstr>
      <vt:lpstr>Modèles choisis</vt:lpstr>
      <vt:lpstr>Modèles de test</vt:lpstr>
      <vt:lpstr>Conception streamlit</vt:lpstr>
      <vt:lpstr>Modeles final</vt:lpstr>
      <vt:lpstr>Modeles final</vt:lpstr>
      <vt:lpstr>INTEGRATION HEROKU</vt:lpstr>
      <vt:lpstr>démonstration</vt:lpstr>
      <vt:lpstr>démonstration</vt:lpstr>
      <vt:lpstr>démonstration</vt:lpstr>
      <vt:lpstr>démonstration</vt:lpstr>
      <vt:lpstr>CONCLUSION</vt:lpstr>
      <vt:lpstr>Merci de votre ecoute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Victor A</dc:creator>
  <cp:lastModifiedBy>Victor A</cp:lastModifiedBy>
  <cp:revision>197</cp:revision>
  <dcterms:created xsi:type="dcterms:W3CDTF">2024-10-31T01:53:11Z</dcterms:created>
  <dcterms:modified xsi:type="dcterms:W3CDTF">2025-12-13T02:55:24Z</dcterms:modified>
</cp:coreProperties>
</file>